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2" r:id="rId7"/>
    <p:sldId id="261" r:id="rId8"/>
    <p:sldId id="263" r:id="rId9"/>
    <p:sldId id="276" r:id="rId10"/>
    <p:sldId id="264" r:id="rId11"/>
    <p:sldId id="265" r:id="rId12"/>
    <p:sldId id="266" r:id="rId13"/>
    <p:sldId id="268" r:id="rId14"/>
    <p:sldId id="274" r:id="rId15"/>
    <p:sldId id="269" r:id="rId16"/>
    <p:sldId id="271" r:id="rId17"/>
    <p:sldId id="280" r:id="rId18"/>
    <p:sldId id="282" r:id="rId19"/>
    <p:sldId id="283" r:id="rId20"/>
    <p:sldId id="284" r:id="rId21"/>
    <p:sldId id="285" r:id="rId22"/>
    <p:sldId id="270" r:id="rId2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FF6699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4:18:48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4:34:5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0D25-9371-7F12-D6FC-8B8CC2CD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9FCDB-0FD7-CBE3-1123-2247F32AD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0B5D-FF3E-08E5-9D45-8F749511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DF3C4-7C81-061E-C139-73B175A6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63D0-0DD3-4226-3C5B-5C4D9E00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608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6932-5DDB-56E5-6ED1-5A89DA73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85B78-3BF1-9B47-6710-C3C1909E5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2C-7C8F-30FB-791A-D94CE1E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E2CC-2B98-EC20-F69E-1101FA4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47C-2F21-824A-76F9-2AF814E5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4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5C2EA-24C2-BBE7-5DFC-8AF9EA2AF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B695B-BDC6-D412-1231-19D49D58D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7DB6-8307-3537-2F5E-28EE77F3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E3CC-E807-18D3-3E64-A5D70287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AC8E-F0BF-1A4E-8D92-A91515C8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863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6FE6-84D5-C709-C544-67AE698C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EE29-610E-5A6B-E63E-DAE0AB59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6821F-394F-C9A5-4182-2D17BBBE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5FA9-9BCE-F781-EB27-B3C6C77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FFB3A-CD5A-F40F-928C-4AFDC15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712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9EC0-96D5-A8B5-C872-42132DF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424C8-3A0D-5841-3DA9-39302BAC2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64CE-8961-9D6C-A0D3-906570C6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F4F8-DAC5-7FA0-E026-B348C984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A293-DAE3-CF34-25A5-87CF024E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227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C521-B4BE-6640-FD2F-586BB466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8332-7B98-2CBA-BF0D-6A3AC6F38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D37B0-F813-214F-0EBF-934E2617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A98FD-B7AB-689E-836C-032E19BF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66564-E5EB-65AA-7409-913FB653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719A6-26E3-6C96-04FF-00560FE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902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EC8A-00F8-BE6C-A40A-5499C1F9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E5217-300E-AACC-72B9-6014CBEE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26D6F-54C0-E7DD-6647-E61A18970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F971E-1251-FFED-978A-BBBC42A67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04F56-53D4-98B9-D0C6-88C973005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08567-0A27-72BF-9B90-DC7DE403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0E013-DB65-E3C4-CCB9-136A9A5E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B6755-1CCF-CE1D-1C22-E6DD201E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390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487D-C2EF-4AFD-66DF-FCB326CD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3A727-DAA7-9250-4098-FAA23544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0883F-8F06-5185-950E-1ED4AC9A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E7AB-9F4D-08A2-2BE0-9B754AEE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45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CE9C2-FEAC-2187-6904-98AFE6D5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9280F-314F-AB1C-BCEA-08812279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36397-8E20-FA35-B3CF-4736F5DD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335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B836-5CFA-01A8-B837-77F63BA5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3513-5082-809E-BE0C-CFFE1432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F599F-B825-2BF2-23BE-19AD4BD1A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E2A08-846F-83E7-A100-B4971431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97F86-03EF-DDFE-B443-9ABE1443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ECD4-30CF-1041-8BA8-0036FED3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988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E6D4-1CFB-7A07-488B-47F1212E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B10D1-96F4-49BA-F39F-E7BF39BE6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781F9-C6BC-D38B-0211-BFA4ED454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26951-484D-A856-4DDC-C64607BB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47D21-6845-D6E9-2BEB-8235356D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5A02-6654-1EF3-BDDA-277B85CE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00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2F9F4-7BB4-2B1E-2CDF-6E67E1AB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A77C9-00E4-1739-E4CD-D4A69767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CB3F4-D58F-8A5C-D30E-62305B67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1AB6-5EB8-49B6-B4CC-2E48BA7C66B7}" type="datetimeFigureOut">
              <a:rPr lang="th-TH" smtClean="0"/>
              <a:t>08/07/68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FF02-8CDE-C218-2207-F2099F872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2C68-0A88-E5DD-42F5-1EC0D2A74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809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thinklucid.com/tech-briefs/understanding-digital-image-sensor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Active-pixel_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hamamatsu.magnet.fsu.edu/articles/microlensarr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nsPvcX-_4K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urismthailand.org/Destinations/Provinces/Bangkok/2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youtu.be/V4y3K6zoUQ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io.com/fr/LLLT.html" TargetMode="External"/><Relationship Id="rId5" Type="http://schemas.openxmlformats.org/officeDocument/2006/relationships/hyperlink" Target="https://youtu.be/V4y3K6zoUQs" TargetMode="Externa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tcorp.com/blogs/astrophotography-101/bayer-filter-syste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craft.photo.blog/2019/12/18/the-bayer-filter/" TargetMode="External"/><Relationship Id="rId2" Type="http://schemas.openxmlformats.org/officeDocument/2006/relationships/hyperlink" Target="https://docs.opencv.org/4.x/d8/d01/group__imgproc__color__conversions.html#ga57261f12fccf872a2b2d66daf29d5bd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4.x/d8/d01/group__imgproc__color__conversions.html#gga4e0972be5de079fed4e3a10e24ef5ef0a19f573b2970b16e6b8d8e87f02c297f4" TargetMode="Externa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mathworks.com/help/images/ref/demosa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nklucid.com/tech-briefs/understanding-digital-image-senso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hinklucid.com/tech-briefs/understanding-digital-image-sensor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91981316@N06/4766970298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Connector 24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2ADEF-EF25-AC89-B1EB-3A4D257CA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/>
        </p:blipFill>
        <p:spPr>
          <a:xfrm>
            <a:off x="319088" y="687388"/>
            <a:ext cx="4894263" cy="3233738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657C972B-A3F4-0D7D-15D7-EE006120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8" y="687388"/>
            <a:ext cx="2039938" cy="1065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836E5-EBE3-9898-0BA9-B878B845A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1" t="32639" r="6388" b="11250"/>
          <a:stretch/>
        </p:blipFill>
        <p:spPr>
          <a:xfrm>
            <a:off x="5291138" y="1831975"/>
            <a:ext cx="2039938" cy="2090738"/>
          </a:xfrm>
          <a:prstGeom prst="rect">
            <a:avLst/>
          </a:prstGeom>
        </p:spPr>
      </p:pic>
      <p:pic>
        <p:nvPicPr>
          <p:cNvPr id="11" name="Picture 10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73F4EEDD-DA47-3099-5FB5-D00511E43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687388"/>
            <a:ext cx="2085975" cy="143192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961D435-E68D-26F8-176C-1724915CA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r="2581"/>
          <a:stretch/>
        </p:blipFill>
        <p:spPr>
          <a:xfrm>
            <a:off x="7410450" y="2197100"/>
            <a:ext cx="2085975" cy="1724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B811A3-613A-0B7E-632C-04BA4D6C2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r="5861"/>
          <a:stretch/>
        </p:blipFill>
        <p:spPr>
          <a:xfrm>
            <a:off x="9575800" y="687388"/>
            <a:ext cx="2239963" cy="1690688"/>
          </a:xfrm>
          <a:prstGeom prst="rect">
            <a:avLst/>
          </a:prstGeom>
        </p:spPr>
      </p:pic>
      <p:pic>
        <p:nvPicPr>
          <p:cNvPr id="15" name="Picture 14" descr="A picture containing text, floor, items, variety&#10;&#10;Description automatically generated">
            <a:extLst>
              <a:ext uri="{FF2B5EF4-FFF2-40B4-BE49-F238E27FC236}">
                <a16:creationId xmlns:a16="http://schemas.microsoft.com/office/drawing/2014/main" id="{D85C43F8-A071-A9F6-7DA2-328329573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2457450"/>
            <a:ext cx="2239963" cy="146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BC476-74D7-9123-F769-539D4C0B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h-TH" sz="7300" dirty="0">
                <a:solidFill>
                  <a:schemeClr val="bg1"/>
                </a:solidFill>
                <a:effectLst/>
                <a:latin typeface="+mn-lt"/>
              </a:rPr>
              <a:t>เซนเซอร์แอคทีฟพิกเซล</a:t>
            </a:r>
            <a:br>
              <a:rPr lang="th-TH" sz="4800" dirty="0">
                <a:solidFill>
                  <a:schemeClr val="bg1"/>
                </a:solidFill>
                <a:latin typeface="+mn-lt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(Active Pixel Sensor)</a:t>
            </a:r>
            <a:endParaRPr lang="th-TH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8035B-B4BF-6717-0F99-02CC45FA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4792077"/>
            <a:ext cx="3191256" cy="1507413"/>
          </a:xfrm>
        </p:spPr>
        <p:txBody>
          <a:bodyPr anchor="ctr">
            <a:normAutofit/>
          </a:bodyPr>
          <a:lstStyle/>
          <a:p>
            <a:pPr algn="r"/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จัดทําโดย</a:t>
            </a:r>
          </a:p>
          <a:p>
            <a:pPr algn="r"/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นาย อิสระ แวบากอ 056350405015-1</a:t>
            </a:r>
            <a:br>
              <a:rPr lang="th-TH" sz="2000" dirty="0">
                <a:solidFill>
                  <a:schemeClr val="bg1"/>
                </a:solidFill>
              </a:rPr>
            </a:br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นาย วิชาโชค พรหมช่วย 056350405010-2</a:t>
            </a:r>
            <a:r>
              <a:rPr lang="th-TH" sz="2000" dirty="0">
                <a:solidFill>
                  <a:schemeClr val="bg1"/>
                </a:solidFill>
              </a:rPr>
              <a:t>ปคพ.63/1 วิศวกรรมคอมพิวเตอร์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F9A75-A21F-D2B0-EB81-6D72F28E07BF}"/>
              </a:ext>
            </a:extLst>
          </p:cNvPr>
          <p:cNvSpPr/>
          <p:nvPr/>
        </p:nvSpPr>
        <p:spPr>
          <a:xfrm>
            <a:off x="1121665" y="5602224"/>
            <a:ext cx="2627376" cy="213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957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นั้นสามารถถูกเรียกว่า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CMOS 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CMOS 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(CIS)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ก็ได้  ถ้าสังเกตจากชื่อดี ๆ จะเจอคำว่า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“active pixel”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ในชื่อ ซึ่งสื่อถึงการที่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ประเภทนี้จะทำการแปลงอิเล็กตรอนเป็นแรงดันไฟฟ้าภายใน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นั้นทันทีที่มีการตกกระทบของโฟตอน (แสง)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1DF79-B8E4-3A3B-A5D6-2F69504BD004}"/>
              </a:ext>
            </a:extLst>
          </p:cNvPr>
          <p:cNvSpPr txBox="1"/>
          <p:nvPr/>
        </p:nvSpPr>
        <p:spPr>
          <a:xfrm>
            <a:off x="4187484" y="5514973"/>
            <a:ext cx="381703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2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AD4FF6-C53D-CE7F-B12B-1341BECFF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23" y="2136096"/>
            <a:ext cx="4815553" cy="3387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41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4"/>
            <a:ext cx="10515600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3.1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วงจรภายใน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ของ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ภายในจะประกอบด้วยส่วนประกอบดังนี้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Reset MOSFET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เป็นสวิตช์สำหรับรีเซ็ต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FD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ให้มีค่าเท่ากับ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Source follower MOSFET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ทำหน้าที่เป็น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voltage buffer</a:t>
            </a: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Selection MOSFET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เป็นสวิตช์สำหรับอ่านค่าแต่ละ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</a:t>
            </a: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Floating diffusion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Pinned photodiode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Transimpedance amplifier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lectron-to-voltage converter</a:t>
            </a: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นอกจาก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จำนวน 3 ตัวแล้ว นวัตกรรม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ต่าง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ๆ 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ยังสามารถทำให้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รุ่นอื่นๆ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6 ตัวได้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 (เพิ่ม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transfer MOSFET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จากเดิม)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8289230" y="6433300"/>
            <a:ext cx="378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b="0" u="sng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hlinkClick r:id="rId2"/>
              </a:rPr>
              <a:t>Active-Pixel Sensor - Wikipedia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AB798-E131-566E-DE36-292EDF142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05" y="1812998"/>
            <a:ext cx="4328312" cy="33894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7EBF0-0087-C7FD-6BC2-24C034E7A643}"/>
              </a:ext>
            </a:extLst>
          </p:cNvPr>
          <p:cNvSpPr txBox="1"/>
          <p:nvPr/>
        </p:nvSpPr>
        <p:spPr>
          <a:xfrm>
            <a:off x="8461752" y="5202432"/>
            <a:ext cx="2905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3.2</a:t>
            </a:r>
            <a:r>
              <a:rPr lang="th-TH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วงจรภายใน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endParaRPr lang="th-TH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79990A-DDE0-2DAC-C44D-E5EBED61EA8D}"/>
                  </a:ext>
                </a:extLst>
              </p14:cNvPr>
              <p14:cNvContentPartPr/>
              <p14:nvPr/>
            </p14:nvContentPartPr>
            <p14:xfrm>
              <a:off x="9259018" y="27249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79990A-DDE0-2DAC-C44D-E5EBED61EA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0018" y="27163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26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6657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446"/>
            <a:ext cx="10515600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3.2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โครงสร้างลำดับชั้น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โดยทั่วไปแล้ว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จะมีโครงสร้างลำดับชั้นคล้าย ๆ กันไม่ว่าจะเป็นประเภท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ก็ตาม และมันอาจมีชั้นหรือลำดับชั้นแตกต่างกันบ้างเล็กน้อยตามแต่ละประเภท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รุ่น  โดยหลัก ๆ จะมี 3 ชั้นดังนี้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Microlens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ทำหน้าที่เบี่ยงเบนแสง (โฟตอน) ให้ตกกระทบพื้นที่ซึ่งไวต่อแสง ซึ่งเลนส์เป็นได้ทั้งแบบ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pheric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หรือ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spheric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Color filter :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ทำหน้าที่กรองแสงโดยอาศัยช่วงระยะของคลื่นแสง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ทำให้ได้มาซึ่งข้อมูลสีจากแสงที่ตกกระทบ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ชั้น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filter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นั้นมีรูปแบบสีในแต่ละช่อง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หลายแบบ โดยรูปแบบซึ่งเป็นที่นิยมนั้นจะมีชื่อว่า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Bayer filter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(แบบที่แสดงดังรูปที่ 3.4)  หลังจากเสร็จกระบวนการของ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แล้ว ข้อมูลดิบของภาพถ่ายจะถูกส่งต่อไปยัง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 (Image Signal Processor)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เพื่อแปลงข้อมูลดิบข้างต้นให้เป็นภาพสีด้วยอัลกอริทึม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Photodiode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8640214" y="6479432"/>
            <a:ext cx="355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Microlens Arrays</a:t>
            </a:r>
            <a:r>
              <a:rPr lang="th-TH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 Hamamatsu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879103-CC62-5982-C53E-E63C46119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87" y="3565548"/>
            <a:ext cx="3190706" cy="242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4B2EB-B805-0136-B0F4-A0D30A90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413" y="3560943"/>
            <a:ext cx="2884903" cy="243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E101B-311B-8442-75BB-C95474C34B9D}"/>
              </a:ext>
            </a:extLst>
          </p:cNvPr>
          <p:cNvSpPr txBox="1"/>
          <p:nvPr/>
        </p:nvSpPr>
        <p:spPr>
          <a:xfrm>
            <a:off x="2789970" y="5992554"/>
            <a:ext cx="275374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การตกกระทบของโฟตอน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โดยผ่านและไม่ผ่าน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icrolens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7222-C051-88BF-7710-CD0F31EA026A}"/>
              </a:ext>
            </a:extLst>
          </p:cNvPr>
          <p:cNvSpPr txBox="1"/>
          <p:nvPr/>
        </p:nvSpPr>
        <p:spPr>
          <a:xfrm>
            <a:off x="6717706" y="6055945"/>
            <a:ext cx="2272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3.4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ลำดับชั้นของ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52640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45386"/>
            <a:ext cx="10764915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3.3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เพิ่มเติมสำหรับ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(Active Pixel Sensor)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สามารถอ่านค่า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pecific region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(พื้นที่เฉพาะเจาะจง) ได้ส่งผลให้ประสิทธิภาพของกล้องดีขึ้นกว่าปกติและบางรุ่นจะมี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CDS (Correlated Double Sampler)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เพื่อลด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noise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ที่เกิดจากการเคลื่อนย้ายอิเล็กตรอนภายใน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4346981" y="6404744"/>
            <a:ext cx="78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Types of Image Sensors | Image Sensing - First Principles of Computer Vision 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7EBF0-0087-C7FD-6BC2-24C034E7A643}"/>
              </a:ext>
            </a:extLst>
          </p:cNvPr>
          <p:cNvSpPr txBox="1"/>
          <p:nvPr/>
        </p:nvSpPr>
        <p:spPr>
          <a:xfrm>
            <a:off x="4346980" y="5840249"/>
            <a:ext cx="348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3.5</a:t>
            </a:r>
            <a:r>
              <a:rPr lang="th-TH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Silicon atom</a:t>
            </a:r>
            <a:endParaRPr lang="th-TH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24952-D70C-7029-DE51-82B0FDDE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t="26213" r="13320" b="29296"/>
          <a:stretch/>
        </p:blipFill>
        <p:spPr>
          <a:xfrm>
            <a:off x="4476860" y="2738082"/>
            <a:ext cx="3227832" cy="28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4. Quantum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641" y="2416407"/>
            <a:ext cx="954023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b="1" dirty="0"/>
              <a:t>	</a:t>
            </a:r>
            <a:r>
              <a:rPr lang="th-TH" sz="2800" b="1" dirty="0">
                <a:ea typeface="Calibri" panose="020F0502020204030204" pitchFamily="34" charset="0"/>
              </a:rPr>
              <a:t>4.1 </a:t>
            </a:r>
            <a:r>
              <a:rPr lang="en-US" sz="2800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2800" dirty="0">
                <a:effectLst/>
                <a:ea typeface="Calibri" panose="020F0502020204030204" pitchFamily="34" charset="0"/>
              </a:rPr>
              <a:t>วัดประสิทธิภาพการแปลงโฟตอน</a:t>
            </a:r>
          </a:p>
          <a:p>
            <a:pPr marL="0" indent="0">
              <a:buNone/>
            </a:pPr>
            <a:r>
              <a:rPr lang="th-TH" dirty="0">
                <a:ea typeface="Calibri" panose="020F0502020204030204" pitchFamily="34" charset="0"/>
              </a:rPr>
              <a:t>                     </a:t>
            </a:r>
            <a:r>
              <a:rPr lang="th-TH" sz="2800" dirty="0">
                <a:effectLst/>
                <a:ea typeface="Calibri" panose="020F0502020204030204" pitchFamily="34" charset="0"/>
              </a:rPr>
              <a:t>เป็นอิเล็กตรอน</a:t>
            </a:r>
            <a:r>
              <a:rPr lang="th-TH" sz="2800" dirty="0"/>
              <a:t>	</a:t>
            </a:r>
          </a:p>
          <a:p>
            <a:pPr marL="0" indent="0">
              <a:buNone/>
            </a:pPr>
            <a:r>
              <a:rPr lang="th-TH" b="1" dirty="0"/>
              <a:t>	</a:t>
            </a:r>
            <a:r>
              <a:rPr lang="th-TH" sz="2800" b="1" dirty="0"/>
              <a:t>4.2</a:t>
            </a:r>
            <a:r>
              <a:rPr lang="en-US" sz="2800" b="1" dirty="0"/>
              <a:t> </a:t>
            </a:r>
            <a:r>
              <a:rPr lang="en-US" sz="2800" dirty="0"/>
              <a:t>Quantum efficiency : </a:t>
            </a:r>
            <a:r>
              <a:rPr lang="th-TH" sz="2800" dirty="0"/>
              <a:t>หาอิเล็กตรอน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" b="746"/>
          <a:stretch/>
        </p:blipFill>
        <p:spPr>
          <a:xfrm>
            <a:off x="1" y="0"/>
            <a:ext cx="4572000" cy="3428998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BB7B1D35-A7F8-F4AB-F9FC-94773943A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3"/>
          <a:stretch/>
        </p:blipFill>
        <p:spPr>
          <a:xfrm>
            <a:off x="0" y="3428998"/>
            <a:ext cx="4572000" cy="3429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95669-D107-72A6-56A7-2CD8C79FB886}"/>
              </a:ext>
            </a:extLst>
          </p:cNvPr>
          <p:cNvSpPr txBox="1">
            <a:spLocks/>
          </p:cNvSpPr>
          <p:nvPr/>
        </p:nvSpPr>
        <p:spPr>
          <a:xfrm>
            <a:off x="4894556" y="6408769"/>
            <a:ext cx="729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https://www.tourismthailand.org/Destinations/Provinces/Bangkok/219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1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99" y="-2704"/>
            <a:ext cx="10764915" cy="1325563"/>
          </a:xfrm>
        </p:spPr>
        <p:txBody>
          <a:bodyPr>
            <a:normAutofit/>
          </a:bodyPr>
          <a:lstStyle/>
          <a:p>
            <a:r>
              <a:rPr lang="th-TH" sz="3600" b="1" dirty="0">
                <a:ea typeface="Calibri" panose="020F0502020204030204" pitchFamily="34" charset="0"/>
              </a:rPr>
              <a:t>4.1 </a:t>
            </a:r>
            <a:r>
              <a:rPr lang="en-US" sz="3600" b="1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3600" b="1" dirty="0">
                <a:effectLst/>
                <a:ea typeface="Calibri" panose="020F0502020204030204" pitchFamily="34" charset="0"/>
              </a:rPr>
              <a:t>วัดประสิทธิภาพการแปลงโฟตอนเป็นอิเล็กตรอน</a:t>
            </a:r>
            <a:endParaRPr lang="th-TH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054264"/>
            <a:ext cx="10764915" cy="2223816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Quantum efficiency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คืออัตตราส่วนของอิเล็กตรอนที่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ilicon 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ผลิตได้ต่อโฟตอนที่ตกกระทบมัน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2049" name="Picture 6">
            <a:extLst>
              <a:ext uri="{FF2B5EF4-FFF2-40B4-BE49-F238E27FC236}">
                <a16:creationId xmlns:a16="http://schemas.microsoft.com/office/drawing/2014/main" id="{BCC8DAFB-E46D-EF89-904E-D9E1CA51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769313"/>
            <a:ext cx="6208191" cy="114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1C76BC3-476E-23EE-5489-4E80E33F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504" y="3011646"/>
            <a:ext cx="4237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4.1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พารามิเตอร์ของ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quantum efficiency</a:t>
            </a:r>
            <a:endParaRPr kumimoji="0" lang="en-US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15F69-D98E-6824-0297-1184211698C2}"/>
                  </a:ext>
                </a:extLst>
              </p:cNvPr>
              <p:cNvSpPr txBox="1"/>
              <p:nvPr/>
            </p:nvSpPr>
            <p:spPr>
              <a:xfrm>
                <a:off x="7490993" y="1799467"/>
                <a:ext cx="3994622" cy="1400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8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th-TH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th-TH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th-TH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𝐸𝑙𝑒𝑐𝑡𝑟𝑜𝑛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𝑖𝑙𝑖𝑐𝑜𝑛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</m:eqArr>
                        </m:num>
                        <m:den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𝑜𝑡𝑜𝑛</m:t>
                          </m:r>
                          <m:r>
                            <a:rPr lang="th-TH" sz="1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den>
                      </m:f>
                    </m:oMath>
                  </m:oMathPara>
                </a14:m>
                <a:endParaRPr lang="th-TH" sz="1800" i="1" dirty="0">
                  <a:latin typeface="Cambria Math" panose="02040503050406030204" pitchFamily="18" charset="0"/>
                </a:endParaRPr>
              </a:p>
              <a:p>
                <a:r>
                  <a:rPr lang="th-TH" sz="1800" dirty="0"/>
                  <a:t>                 </a:t>
                </a:r>
                <a:r>
                  <a:rPr lang="th-TH" sz="1600" dirty="0"/>
                  <a:t> </a:t>
                </a:r>
                <a14:m>
                  <m:oMath xmlns:m="http://schemas.openxmlformats.org/officeDocument/2006/math">
                    <m:r>
                      <a:rPr lang="th-TH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h-T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den>
                    </m:f>
                  </m:oMath>
                </a14:m>
                <a:endParaRPr lang="th-TH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15F69-D98E-6824-0297-11842116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93" y="1799467"/>
                <a:ext cx="3994622" cy="1400704"/>
              </a:xfrm>
              <a:prstGeom prst="rect">
                <a:avLst/>
              </a:prstGeom>
              <a:blipFill>
                <a:blip r:embed="rId3"/>
                <a:stretch>
                  <a:fillRect l="-1374" b="-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7A9B476-3BDF-0C26-E186-89F03DE725EB}"/>
              </a:ext>
            </a:extLst>
          </p:cNvPr>
          <p:cNvSpPr txBox="1"/>
          <p:nvPr/>
        </p:nvSpPr>
        <p:spPr>
          <a:xfrm>
            <a:off x="5362112" y="6417286"/>
            <a:ext cx="681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4"/>
              </a:rPr>
              <a:t>Sensing Color | Image Sensing - First Principles of Computer Vision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A04D7DA6-E33A-81E5-784A-EF1E7571C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58" y="3671046"/>
            <a:ext cx="4622675" cy="2142215"/>
          </a:xfrm>
          <a:prstGeom prst="rect">
            <a:avLst/>
          </a:prstGeom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A86A9B7E-ECBF-DE98-663C-1A353E5F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5923669"/>
            <a:ext cx="4237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4.2</a:t>
            </a:r>
            <a:r>
              <a:rPr lang="th-TH" sz="1800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กราฟของ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uantum efficiency</a:t>
            </a:r>
            <a:endParaRPr kumimoji="0" lang="en-US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8AAFE-8832-2850-AA09-084D56865F23}"/>
              </a:ext>
            </a:extLst>
          </p:cNvPr>
          <p:cNvSpPr txBox="1"/>
          <p:nvPr/>
        </p:nvSpPr>
        <p:spPr>
          <a:xfrm>
            <a:off x="7624158" y="4233005"/>
            <a:ext cx="39946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/>
              <a:t>จากภาพที่ 4.4 จะเห็นว่าเมื่อ </a:t>
            </a:r>
            <a:r>
              <a:rPr lang="el-GR" sz="1800" dirty="0"/>
              <a:t>λ </a:t>
            </a:r>
            <a:r>
              <a:rPr lang="th-TH" sz="1800" dirty="0"/>
              <a:t>เข้าใกล้ 11,00 </a:t>
            </a:r>
            <a:r>
              <a:rPr lang="en-US" sz="1800" dirty="0"/>
              <a:t>nm </a:t>
            </a:r>
            <a:r>
              <a:rPr lang="th-TH" sz="1800" dirty="0"/>
              <a:t>จะส่งผลให้ </a:t>
            </a:r>
            <a:r>
              <a:rPr lang="en-US" sz="1800" dirty="0"/>
              <a:t>q(</a:t>
            </a:r>
            <a:r>
              <a:rPr lang="el-GR" sz="1800" dirty="0"/>
              <a:t>λ) </a:t>
            </a:r>
            <a:r>
              <a:rPr lang="th-TH" sz="1800" dirty="0"/>
              <a:t>เข้าใกล้ 1 ซึ่งหมายความว่า </a:t>
            </a:r>
            <a:r>
              <a:rPr lang="en-US" sz="1800" dirty="0"/>
              <a:t>silicon pixel </a:t>
            </a:r>
            <a:r>
              <a:rPr lang="th-TH" sz="1800" dirty="0"/>
              <a:t>จะยิ่งแปลงโฟตอนให้เป็นอิเล็กตอนได้ดีเมื่อมีค่า </a:t>
            </a:r>
            <a:r>
              <a:rPr lang="el-GR" sz="1800" dirty="0"/>
              <a:t>λ </a:t>
            </a:r>
            <a:r>
              <a:rPr lang="th-TH" sz="1800" dirty="0"/>
              <a:t>ยิ่งใกล้เคียง 11,00 </a:t>
            </a:r>
            <a:r>
              <a:rPr lang="en-US" sz="1800" dirty="0"/>
              <a:t>nm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95164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27" y="128271"/>
            <a:ext cx="10764915" cy="1325563"/>
          </a:xfrm>
        </p:spPr>
        <p:txBody>
          <a:bodyPr>
            <a:normAutofit/>
          </a:bodyPr>
          <a:lstStyle/>
          <a:p>
            <a:r>
              <a:rPr lang="th-TH" sz="3600" b="1" dirty="0">
                <a:ea typeface="Calibri" panose="020F0502020204030204" pitchFamily="34" charset="0"/>
              </a:rPr>
              <a:t>4.2 </a:t>
            </a:r>
            <a:r>
              <a:rPr lang="en-US" sz="3600" b="1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3600" b="1" dirty="0">
                <a:effectLst/>
                <a:ea typeface="Calibri" panose="020F0502020204030204" pitchFamily="34" charset="0"/>
              </a:rPr>
              <a:t>หาอิเล็กตรอน</a:t>
            </a:r>
            <a:endParaRPr lang="th-TH" sz="3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23EEB-1E75-A406-638E-5ED3AEF1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73" y="4199737"/>
            <a:ext cx="4933025" cy="168017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E570B67-9642-9241-408A-FA1091587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218" y="5895063"/>
            <a:ext cx="3370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</a:t>
            </a:r>
            <a:r>
              <a:rPr lang="th-TH" altLang="th-TH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.4 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Spectral distribution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28222-1B47-8AEA-75A5-2C70A7637DBC}"/>
                  </a:ext>
                </a:extLst>
              </p:cNvPr>
              <p:cNvSpPr txBox="1"/>
              <p:nvPr/>
            </p:nvSpPr>
            <p:spPr>
              <a:xfrm>
                <a:off x="731227" y="1453834"/>
                <a:ext cx="6475877" cy="3996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สำหรับ</m:t>
                      </m:r>
                      <m:r>
                        <a:rPr lang="th-TH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onoc</m:t>
                      </m:r>
                      <m:r>
                        <m:rPr>
                          <m:sty m:val="p"/>
                        </m:rPr>
                        <a:rPr lang="en-US" sz="18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ho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matic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light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ingle</m:t>
                          </m:r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wavelength</m:t>
                          </m:r>
                        </m:e>
                      </m:d>
                      <m:r>
                        <a:rPr lang="th-TH" sz="18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th-TH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ซึ่ง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th-TH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𝐼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สำหรับ</m:t>
                      </m:r>
                      <m:r>
                        <a:rPr lang="th-TH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olychomatic</m:t>
                      </m:r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light</m:t>
                      </m:r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road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range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of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wavelengths</m:t>
                          </m:r>
                        </m:e>
                      </m:d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US" sz="16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𝐼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∞</m:t>
                          </m:r>
                        </m:sup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𝑞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(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)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𝑝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(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)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28222-1B47-8AEA-75A5-2C70A763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7" y="1453834"/>
                <a:ext cx="6475877" cy="399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1DB2880-F278-265D-3850-AB7FDAB5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73" y="1263929"/>
            <a:ext cx="3346072" cy="2290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E76F1A-23D2-60A6-A7AB-5CA4779D7614}"/>
              </a:ext>
            </a:extLst>
          </p:cNvPr>
          <p:cNvSpPr txBox="1"/>
          <p:nvPr/>
        </p:nvSpPr>
        <p:spPr>
          <a:xfrm>
            <a:off x="10020189" y="2227915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Monochromatic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9598C-E4E9-605F-9248-775055182022}"/>
              </a:ext>
            </a:extLst>
          </p:cNvPr>
          <p:cNvSpPr txBox="1"/>
          <p:nvPr/>
        </p:nvSpPr>
        <p:spPr>
          <a:xfrm>
            <a:off x="10020190" y="2975890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Monochromatic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FE123-3AAB-57DD-D1F8-A32184C80DFE}"/>
              </a:ext>
            </a:extLst>
          </p:cNvPr>
          <p:cNvSpPr txBox="1"/>
          <p:nvPr/>
        </p:nvSpPr>
        <p:spPr>
          <a:xfrm>
            <a:off x="10020188" y="1359834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Polychromatic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E38EA-2506-D61F-5E30-6E7D2B1FCEF4}"/>
              </a:ext>
            </a:extLst>
          </p:cNvPr>
          <p:cNvSpPr txBox="1"/>
          <p:nvPr/>
        </p:nvSpPr>
        <p:spPr>
          <a:xfrm>
            <a:off x="88778" y="6129673"/>
            <a:ext cx="7039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1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5"/>
              </a:rPr>
              <a:t>Sensing Color | Image Sensing - First Principles of Computer Vision</a:t>
            </a:r>
            <a:endParaRPr lang="en-US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2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6"/>
              </a:rPr>
              <a:t>LLLT : Low-Level Light Therapy - PSiO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98A215F-4230-76B1-41BB-0B7ABEC41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209" y="3664868"/>
            <a:ext cx="5823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</a:t>
            </a:r>
            <a:r>
              <a:rPr lang="th-TH" altLang="th-TH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.3 </a:t>
            </a:r>
            <a:r>
              <a:rPr kumimoji="0" lang="th-TH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ตัวอย่างคลื่นแ</a:t>
            </a:r>
            <a:r>
              <a:rPr lang="th-TH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บบ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onochromatic </a:t>
            </a:r>
            <a:r>
              <a:rPr kumimoji="0" lang="th-TH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polychromatic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8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40" y="1573320"/>
            <a:ext cx="10764915" cy="5010360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คือวิธีการประมวลผลภาพดิจิทัลวิธีการหนึ่งเพื่อสร้างรูปภาพสีอย่างที่กล่าวไปแล้วในหัวข้อที่ 3.2  อีกทั้ง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emosaincing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นั้นมีหลายอัลกอริทึมและมันถือเป็นหนึ่งในหน้าที่การทำงานหลัก ๆ ที่ต้องทำของ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 (Image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ignal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rocessor)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irmware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ของกล้องถ่ายภาพดิจิทัลจะมีฟังก์ชัน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อยู่แล้ว  นอกจากนี้กล้องสมัยใหม่หลายกล้องยังสามารถบันทึกรูปภาพดิบ (รูปที่ยังไม่ทำ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 เพื่อให้ผู้ใช้สามารถนำรูปภาพดิบดังกล่าวไปทำ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เองได้  โดยหน้าต่อไปนี้จะยกตัวอย่างอัลกอรึทึม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หนึ่ง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ง่าย ๆ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ในการทำ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e- 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mosaicing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ซึ่งก็คือ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ilinear interpolation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31E4167-E87E-1A3D-0C16-EDF4F5CE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40" y="2625091"/>
            <a:ext cx="6014720" cy="192659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B9D03E9-7B28-C3CF-DB41-3E97F1D85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60" y="4592286"/>
            <a:ext cx="3572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5.1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หน้าที่การทำงานหลักของ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9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657200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2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Bayer filter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E396241-64AE-F3D9-2AD2-6DBDFE434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5"/>
          <a:stretch/>
        </p:blipFill>
        <p:spPr>
          <a:xfrm>
            <a:off x="6314144" y="4859578"/>
            <a:ext cx="5039654" cy="166678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408A58-81CC-B105-8C96-A8129BBD2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24514" r="10916" b="13250"/>
          <a:stretch/>
        </p:blipFill>
        <p:spPr>
          <a:xfrm>
            <a:off x="4656927" y="1878119"/>
            <a:ext cx="7067362" cy="2760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0" y="6377950"/>
            <a:ext cx="67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hlinkClick r:id="rId4"/>
              </a:rPr>
              <a:t>Astrophotography 101: The Bayer Filter System - OPT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1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933"/>
            <a:ext cx="10515600" cy="1325563"/>
          </a:xfrm>
        </p:spPr>
        <p:txBody>
          <a:bodyPr>
            <a:normAutofit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</a:t>
            </a:r>
            <a:r>
              <a:rPr lang="th-TH" sz="4000" b="1" dirty="0">
                <a:effectLst/>
                <a:ea typeface="Calibri" panose="020F0502020204030204" pitchFamily="34" charset="0"/>
              </a:rPr>
              <a:t>มุมมองและการประยุกต์ใช้งานของคอมพิวเตอร์จาก </a:t>
            </a:r>
            <a:r>
              <a:rPr lang="en-US" sz="4000" b="1" dirty="0">
                <a:effectLst/>
                <a:ea typeface="Calibri" panose="020F0502020204030204" pitchFamily="34" charset="0"/>
              </a:rPr>
              <a:t>Image sensor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963403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2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ilinear interpolation for demosaicing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C1E6962-59DA-6A87-2698-790733AFA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37609"/>
              </p:ext>
            </p:extLst>
          </p:nvPr>
        </p:nvGraphicFramePr>
        <p:xfrm>
          <a:off x="995238" y="1978414"/>
          <a:ext cx="4959756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26">
                  <a:extLst>
                    <a:ext uri="{9D8B030D-6E8A-4147-A177-3AD203B41FA5}">
                      <a16:colId xmlns:a16="http://schemas.microsoft.com/office/drawing/2014/main" val="68435585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93101461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94078344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666351556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31572957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932000014"/>
                    </a:ext>
                  </a:extLst>
                </a:gridCol>
              </a:tblGrid>
              <a:tr h="5133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th-TH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th-TH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12261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538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010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0337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45254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52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EBFA4D-1C38-32CB-E0F5-5A6F69D4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95953"/>
              </p:ext>
            </p:extLst>
          </p:nvPr>
        </p:nvGraphicFramePr>
        <p:xfrm>
          <a:off x="6394340" y="1978414"/>
          <a:ext cx="4959756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26">
                  <a:extLst>
                    <a:ext uri="{9D8B030D-6E8A-4147-A177-3AD203B41FA5}">
                      <a16:colId xmlns:a16="http://schemas.microsoft.com/office/drawing/2014/main" val="68435585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93101461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94078344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666351556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31572957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932000014"/>
                    </a:ext>
                  </a:extLst>
                </a:gridCol>
              </a:tblGrid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12261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538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010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0337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45254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5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58BDD-828E-B86D-93FE-D1A10D9623B4}"/>
                  </a:ext>
                </a:extLst>
              </p:cNvPr>
              <p:cNvSpPr txBox="1"/>
              <p:nvPr/>
            </p:nvSpPr>
            <p:spPr>
              <a:xfrm>
                <a:off x="6394340" y="5567460"/>
                <a:ext cx="5194422" cy="893963"/>
              </a:xfrm>
              <a:prstGeom prst="rect">
                <a:avLst/>
              </a:prstGeom>
              <a:noFill/>
              <a:ln w="19050">
                <a:solidFill>
                  <a:srgbClr val="FF66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58BDD-828E-B86D-93FE-D1A10D96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40" y="5567460"/>
                <a:ext cx="5194422" cy="893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6699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40D6F-369B-9C5D-BE59-6881E70E7989}"/>
                  </a:ext>
                </a:extLst>
              </p:cNvPr>
              <p:cNvSpPr txBox="1"/>
              <p:nvPr/>
            </p:nvSpPr>
            <p:spPr>
              <a:xfrm>
                <a:off x="995238" y="5567460"/>
                <a:ext cx="5194422" cy="926216"/>
              </a:xfrm>
              <a:prstGeom prst="rect">
                <a:avLst/>
              </a:prstGeom>
              <a:noFill/>
              <a:ln w="19050">
                <a:solidFill>
                  <a:srgbClr val="9900CC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40D6F-369B-9C5D-BE59-6881E70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38" y="5567460"/>
                <a:ext cx="5194422" cy="926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9900CC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7211D6-E8C4-1335-D123-DF0606E1D84D}"/>
              </a:ext>
            </a:extLst>
          </p:cNvPr>
          <p:cNvCxnSpPr/>
          <p:nvPr/>
        </p:nvCxnSpPr>
        <p:spPr>
          <a:xfrm>
            <a:off x="7643674" y="2920753"/>
            <a:ext cx="0" cy="2646707"/>
          </a:xfrm>
          <a:prstGeom prst="straightConnector1">
            <a:avLst/>
          </a:prstGeom>
          <a:ln w="381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F7F81-0392-B0E8-17F0-EB3A5D8007F6}"/>
              </a:ext>
            </a:extLst>
          </p:cNvPr>
          <p:cNvCxnSpPr>
            <a:cxnSpLocks/>
          </p:cNvCxnSpPr>
          <p:nvPr/>
        </p:nvCxnSpPr>
        <p:spPr>
          <a:xfrm>
            <a:off x="8460419" y="2396971"/>
            <a:ext cx="0" cy="2902998"/>
          </a:xfrm>
          <a:prstGeom prst="line">
            <a:avLst/>
          </a:prstGeom>
          <a:ln w="38100"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6C1CD-B515-BAB6-72D7-E41152BA077D}"/>
              </a:ext>
            </a:extLst>
          </p:cNvPr>
          <p:cNvCxnSpPr>
            <a:cxnSpLocks/>
          </p:cNvCxnSpPr>
          <p:nvPr/>
        </p:nvCxnSpPr>
        <p:spPr>
          <a:xfrm>
            <a:off x="3592449" y="5299969"/>
            <a:ext cx="4867970" cy="0"/>
          </a:xfrm>
          <a:prstGeom prst="line">
            <a:avLst/>
          </a:prstGeom>
          <a:ln w="38100"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60B761-8B04-9EA3-74E2-8AD9634EA6A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92449" y="5299969"/>
            <a:ext cx="0" cy="267491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5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Outline</a:t>
            </a:r>
            <a:endParaRPr lang="th-TH" b="1" dirty="0"/>
          </a:p>
        </p:txBody>
      </p:sp>
      <p:pic>
        <p:nvPicPr>
          <p:cNvPr id="5" name="Picture 4" descr="โพรโทบอร์ดอิเล็กทรอนิกส์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r="4444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389EF0-FB45-E2EF-2E06-A411D0434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39292"/>
              </p:ext>
            </p:extLst>
          </p:nvPr>
        </p:nvGraphicFramePr>
        <p:xfrm>
          <a:off x="4965430" y="2314807"/>
          <a:ext cx="7194858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531">
                  <a:extLst>
                    <a:ext uri="{9D8B030D-6E8A-4147-A177-3AD203B41FA5}">
                      <a16:colId xmlns:a16="http://schemas.microsoft.com/office/drawing/2014/main" val="3306650507"/>
                    </a:ext>
                  </a:extLst>
                </a:gridCol>
                <a:gridCol w="4121327">
                  <a:extLst>
                    <a:ext uri="{9D8B030D-6E8A-4147-A177-3AD203B41FA5}">
                      <a16:colId xmlns:a16="http://schemas.microsoft.com/office/drawing/2014/main" val="2653665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000" dirty="0"/>
                        <a:t>1. </a:t>
                      </a:r>
                      <a:r>
                        <a:rPr lang="en-US" sz="2000" dirty="0"/>
                        <a:t>Image sensor </a:t>
                      </a:r>
                      <a:r>
                        <a:rPr lang="th-TH" sz="2000" dirty="0"/>
                        <a:t>คืออะไร?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9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/>
                        <a:t>2.</a:t>
                      </a:r>
                      <a:r>
                        <a:rPr lang="en-US" sz="2000" dirty="0"/>
                        <a:t> </a:t>
                      </a:r>
                      <a:r>
                        <a:rPr lang="th-TH" sz="2000" dirty="0"/>
                        <a:t>การจําแนกประเภทของ </a:t>
                      </a:r>
                      <a:r>
                        <a:rPr lang="en-US" sz="2000" dirty="0"/>
                        <a:t>Image   </a:t>
                      </a:r>
                    </a:p>
                    <a:p>
                      <a:r>
                        <a:rPr lang="en-US" sz="2000" dirty="0"/>
                        <a:t>    sensor</a:t>
                      </a:r>
                    </a:p>
                    <a:p>
                      <a:endParaRPr lang="en-US" sz="2000" dirty="0"/>
                    </a:p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000" b="0" dirty="0"/>
                        <a:t>2.1</a:t>
                      </a:r>
                      <a:r>
                        <a:rPr lang="th-TH" sz="2000" dirty="0"/>
                        <a:t> การจําแนกจาก </a:t>
                      </a:r>
                      <a:r>
                        <a:rPr lang="en-US" sz="2000" dirty="0"/>
                        <a:t>Shutter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000" b="0" dirty="0"/>
                        <a:t>2.2 </a:t>
                      </a:r>
                      <a:r>
                        <a:rPr lang="th-TH" sz="2000" dirty="0"/>
                        <a:t>การจําแนกจาก </a:t>
                      </a:r>
                      <a:r>
                        <a:rPr lang="en-US" sz="2000" dirty="0"/>
                        <a:t>Chroma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000" b="0" dirty="0"/>
                        <a:t>2.3 </a:t>
                      </a:r>
                      <a:r>
                        <a:rPr lang="th-TH" sz="2000" dirty="0"/>
                        <a:t>การจําแนกจาก </a:t>
                      </a:r>
                      <a:r>
                        <a:rPr lang="en-US" sz="2000" dirty="0"/>
                        <a:t>Mechanism structure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60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/>
                        <a:t>3.</a:t>
                      </a:r>
                      <a:r>
                        <a:rPr lang="en-US" sz="2000" dirty="0">
                          <a:cs typeface="+mn-cs"/>
                        </a:rPr>
                        <a:t> </a:t>
                      </a:r>
                      <a:r>
                        <a:rPr lang="en-US" sz="2000" dirty="0"/>
                        <a:t>APS (Active Pixel Sensor)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0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/>
                        <a:t>4.</a:t>
                      </a:r>
                      <a:r>
                        <a:rPr lang="en-US" sz="2000" dirty="0"/>
                        <a:t> Quantum efficiency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0" dirty="0">
                          <a:ea typeface="Calibri" panose="020F0502020204030204" pitchFamily="34" charset="0"/>
                        </a:rPr>
                        <a:t>4.1 </a:t>
                      </a:r>
                      <a:r>
                        <a:rPr lang="en-US" sz="2000" dirty="0">
                          <a:effectLst/>
                          <a:ea typeface="Calibri" panose="020F0502020204030204" pitchFamily="34" charset="0"/>
                        </a:rPr>
                        <a:t>Quantum efficiency : </a:t>
                      </a:r>
                      <a:r>
                        <a:rPr lang="th-TH" sz="2000" dirty="0">
                          <a:effectLst/>
                          <a:ea typeface="Calibri" panose="020F0502020204030204" pitchFamily="34" charset="0"/>
                        </a:rPr>
                        <a:t>วัดประสิทธิภาพการ     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effectLst/>
                          <a:ea typeface="Calibri" panose="020F0502020204030204" pitchFamily="34" charset="0"/>
                        </a:rPr>
                        <a:t>       แปลงโฟตอนเป็นอิเล็กตรอน</a:t>
                      </a:r>
                      <a:r>
                        <a:rPr lang="th-TH" sz="2000" dirty="0"/>
                        <a:t>	</a:t>
                      </a:r>
                      <a:endParaRPr lang="th-TH" sz="20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0" dirty="0"/>
                        <a:t>4.2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dirty="0"/>
                        <a:t>Quantum efficiency : </a:t>
                      </a:r>
                      <a:r>
                        <a:rPr lang="th-TH" sz="2000" dirty="0"/>
                        <a:t>หาอิเล็กตรอน</a:t>
                      </a:r>
                      <a:endParaRPr lang="en-US" sz="2000" dirty="0"/>
                    </a:p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3255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th-TH" sz="2000" dirty="0"/>
                        <a:t>5. มุมมองและการประยุกต์ใช้งานของคอม</a:t>
                      </a:r>
                    </a:p>
                    <a:p>
                      <a:r>
                        <a:rPr lang="th-TH" sz="2000" dirty="0"/>
                        <a:t>    พิวเตอร์จาก </a:t>
                      </a:r>
                      <a:r>
                        <a:rPr lang="en-US" sz="2000" dirty="0"/>
                        <a:t>Image sensor 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514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93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451924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in Python (OpenCV)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91440" y="6142914"/>
            <a:ext cx="5674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Ref 1 : </a:t>
            </a:r>
            <a:r>
              <a:rPr lang="en-US" sz="1600" dirty="0">
                <a:hlinkClick r:id="rId2"/>
              </a:rPr>
              <a:t>demosaicing()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2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2"/>
              </a:rPr>
              <a:t>- </a:t>
            </a:r>
            <a:r>
              <a:rPr lang="en-US" sz="1600" dirty="0">
                <a:hlinkClick r:id="rId2"/>
              </a:rPr>
              <a:t>Color Space Conversions | OpenCV</a:t>
            </a:r>
            <a:endParaRPr lang="en-US" sz="1600" dirty="0"/>
          </a:p>
          <a:p>
            <a:pPr>
              <a:buSzPts val="1100"/>
            </a:pPr>
            <a:r>
              <a:rPr lang="en-US" sz="1600" dirty="0">
                <a:ea typeface="Times New Roman" panose="02020603050405020304" pitchFamily="18" charset="0"/>
              </a:rPr>
              <a:t>Ref 2 : </a:t>
            </a:r>
            <a:r>
              <a:rPr lang="en-US" sz="1600" dirty="0">
                <a:ea typeface="Times New Roman" panose="02020603050405020304" pitchFamily="18" charset="0"/>
                <a:hlinkClick r:id="rId3"/>
              </a:rPr>
              <a:t>The Bayer filter | Crafting Pixels</a:t>
            </a:r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C967D-2EA6-DD0C-3C87-2A24EA04A799}"/>
              </a:ext>
            </a:extLst>
          </p:cNvPr>
          <p:cNvSpPr txBox="1"/>
          <p:nvPr/>
        </p:nvSpPr>
        <p:spPr>
          <a:xfrm>
            <a:off x="378460" y="2252633"/>
            <a:ext cx="900938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Syntax :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img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cv.demosaicing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src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code[,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dst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[,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dstCn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]] )</a:t>
            </a:r>
          </a:p>
        </p:txBody>
      </p:sp>
      <p:pic>
        <p:nvPicPr>
          <p:cNvPr id="6" name="Picture 5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D298000D-FFB2-424D-81B2-7BACADC44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60" y="3076376"/>
            <a:ext cx="4932552" cy="24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005AA-3602-10AD-FFEE-EFDAD0C30708}"/>
              </a:ext>
            </a:extLst>
          </p:cNvPr>
          <p:cNvSpPr txBox="1"/>
          <p:nvPr/>
        </p:nvSpPr>
        <p:spPr>
          <a:xfrm>
            <a:off x="6858678" y="5652222"/>
            <a:ext cx="4683516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5.2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ขวาคือภาพดิบ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ซ้าย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คือภาพที่ผ่าน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F450C-9C16-1BD0-E088-C18DCD235925}"/>
              </a:ext>
            </a:extLst>
          </p:cNvPr>
          <p:cNvSpPr txBox="1"/>
          <p:nvPr/>
        </p:nvSpPr>
        <p:spPr>
          <a:xfrm>
            <a:off x="838197" y="3076376"/>
            <a:ext cx="5895963" cy="292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200" dirty="0"/>
              <a:t>โดย </a:t>
            </a:r>
            <a:r>
              <a:rPr lang="en-US" sz="2200" dirty="0"/>
              <a:t>code </a:t>
            </a:r>
            <a:r>
              <a:rPr lang="th-TH" sz="2200" dirty="0"/>
              <a:t>สามารถเลือกระบุได้ดังนี้</a:t>
            </a:r>
            <a:endParaRPr lang="en-US" sz="2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cv.COLOR_BayerRGGB2BGR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cv.COLOR_BayerGRBG2BGR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cv.COLOR_BayerBGGR2BGR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cv.COLOR_BayerGBRG2BGR</a:t>
            </a:r>
          </a:p>
          <a:p>
            <a:pPr>
              <a:lnSpc>
                <a:spcPct val="150000"/>
              </a:lnSpc>
            </a:pPr>
            <a:r>
              <a:rPr lang="th-TH" sz="2200" dirty="0"/>
              <a:t>หรืออื่น ๆ ที่ระบุในเว็บ </a:t>
            </a:r>
            <a:r>
              <a:rPr lang="en-US" sz="2200" dirty="0">
                <a:hlinkClick r:id="rId5"/>
              </a:rPr>
              <a:t>Color Space Conversions - OpenCV</a:t>
            </a:r>
            <a:endParaRPr lang="th-TH" sz="2200" dirty="0"/>
          </a:p>
        </p:txBody>
      </p:sp>
    </p:spTree>
    <p:extLst>
      <p:ext uri="{BB962C8B-B14F-4D97-AF65-F5344CB8AC3E}">
        <p14:creationId xmlns:p14="http://schemas.microsoft.com/office/powerpoint/2010/main" val="253571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657200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in MATLAB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91440" y="6358357"/>
            <a:ext cx="67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Demosaic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 - MATLAB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C967D-2EA6-DD0C-3C87-2A24EA04A799}"/>
              </a:ext>
            </a:extLst>
          </p:cNvPr>
          <p:cNvSpPr txBox="1"/>
          <p:nvPr/>
        </p:nvSpPr>
        <p:spPr>
          <a:xfrm>
            <a:off x="378460" y="2457909"/>
            <a:ext cx="900938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Syntax : RGB 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demosaic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(I,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sensorAlignment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005AA-3602-10AD-FFEE-EFDAD0C30708}"/>
              </a:ext>
            </a:extLst>
          </p:cNvPr>
          <p:cNvSpPr txBox="1"/>
          <p:nvPr/>
        </p:nvSpPr>
        <p:spPr>
          <a:xfrm>
            <a:off x="7023100" y="4239157"/>
            <a:ext cx="5971540" cy="85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5.3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ซ้ายคือภาพดิบ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ขวา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คือภาพที่ผ่าน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ด้วย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MATLAB</a:t>
            </a:r>
          </a:p>
        </p:txBody>
      </p:sp>
      <p:pic>
        <p:nvPicPr>
          <p:cNvPr id="3" name="Picture 2" descr="Figure contains an axes object. The axes object contains an object of type image.">
            <a:extLst>
              <a:ext uri="{FF2B5EF4-FFF2-40B4-BE49-F238E27FC236}">
                <a16:creationId xmlns:a16="http://schemas.microsoft.com/office/drawing/2014/main" id="{D025F21A-D101-96B9-08DB-EC25E1AFB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" y="3382225"/>
            <a:ext cx="4019284" cy="2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igure contains an axes object. The axes object contains an object of type image.">
            <a:extLst>
              <a:ext uri="{FF2B5EF4-FFF2-40B4-BE49-F238E27FC236}">
                <a16:creationId xmlns:a16="http://schemas.microsoft.com/office/drawing/2014/main" id="{202A56EE-CFB1-E796-7754-6C3F2C9894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23" y="3382225"/>
            <a:ext cx="4019283" cy="2571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73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Connector 24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2ADEF-EF25-AC89-B1EB-3A4D257CA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/>
        </p:blipFill>
        <p:spPr>
          <a:xfrm>
            <a:off x="319088" y="687388"/>
            <a:ext cx="4894263" cy="3233738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657C972B-A3F4-0D7D-15D7-EE006120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8" y="687388"/>
            <a:ext cx="2039938" cy="1065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836E5-EBE3-9898-0BA9-B878B845A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1" t="32639" r="6388" b="11250"/>
          <a:stretch/>
        </p:blipFill>
        <p:spPr>
          <a:xfrm>
            <a:off x="5291138" y="1831975"/>
            <a:ext cx="2039938" cy="2090738"/>
          </a:xfrm>
          <a:prstGeom prst="rect">
            <a:avLst/>
          </a:prstGeom>
        </p:spPr>
      </p:pic>
      <p:pic>
        <p:nvPicPr>
          <p:cNvPr id="11" name="Picture 10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73F4EEDD-DA47-3099-5FB5-D00511E43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687388"/>
            <a:ext cx="2085975" cy="143192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961D435-E68D-26F8-176C-1724915CA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r="2581"/>
          <a:stretch/>
        </p:blipFill>
        <p:spPr>
          <a:xfrm>
            <a:off x="7410450" y="2197100"/>
            <a:ext cx="2085975" cy="1724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B811A3-613A-0B7E-632C-04BA4D6C2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r="5861"/>
          <a:stretch/>
        </p:blipFill>
        <p:spPr>
          <a:xfrm>
            <a:off x="9575800" y="687388"/>
            <a:ext cx="2239963" cy="1690688"/>
          </a:xfrm>
          <a:prstGeom prst="rect">
            <a:avLst/>
          </a:prstGeom>
        </p:spPr>
      </p:pic>
      <p:pic>
        <p:nvPicPr>
          <p:cNvPr id="15" name="Picture 14" descr="A picture containing text, floor, items, variety&#10;&#10;Description automatically generated">
            <a:extLst>
              <a:ext uri="{FF2B5EF4-FFF2-40B4-BE49-F238E27FC236}">
                <a16:creationId xmlns:a16="http://schemas.microsoft.com/office/drawing/2014/main" id="{D85C43F8-A071-A9F6-7DA2-328329573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2457450"/>
            <a:ext cx="2239963" cy="146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BC476-74D7-9123-F769-539D4C0B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Thanks for watching</a:t>
            </a:r>
            <a:endParaRPr lang="th-TH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en-US" b="1" dirty="0"/>
              <a:t>1. Image sensor </a:t>
            </a:r>
            <a:r>
              <a:rPr lang="th-TH" b="1" dirty="0"/>
              <a:t>คืออะไร?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942"/>
            <a:ext cx="10515600" cy="5544290"/>
          </a:xfrm>
        </p:spPr>
        <p:txBody>
          <a:bodyPr>
            <a:normAutofit lnSpcReduction="10000"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Image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(เซนเซอร์รูปภาพ)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 เซนเซอร์ที่ตรวจจับคลื่นแล้วนำคลื่นดังกล่าวไปผ่านกระบวนการแปรรูปเพื่อให้เป็นข้อมูลที่พร้อมต่อการสร้างรูปภาพ  ในช่วงที่ตรวจจับ (ยังไม่ผ่านการแปรรูป) คลื่นที่สามารถตรวจจับเป็นได้เป็นได้ทั้งคลื่นแสง (โฟตอน) หรือคลื่นรังสีแม่เหล็กไฟฟ้า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ถูกใช้ในอุปกรณ์ถ่ายภาพอิเล็กทรอนิกส์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มากมาย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ไม่ว่า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จะเป็น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แบบ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nalog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digital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เช่น กล้องถ่ายรูปดิจิทัล โมดูลกล้อง กล้องของโทรศัพท์ เมาส์แบบออปติคัล อุปกณ์ถ่ายภาพทางการแพทย์ เป็นต้น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76E35-3BED-ECCE-3CF5-F8CC77BD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51" y="1910286"/>
            <a:ext cx="6971697" cy="3037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0E122-3591-9AC7-1477-52582E91A771}"/>
              </a:ext>
            </a:extLst>
          </p:cNvPr>
          <p:cNvSpPr txBox="1"/>
          <p:nvPr/>
        </p:nvSpPr>
        <p:spPr>
          <a:xfrm>
            <a:off x="3776337" y="4986075"/>
            <a:ext cx="46393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th-TH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1.1</a:t>
            </a: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กระบวนการแปรรูปใ</a:t>
            </a:r>
            <a:r>
              <a:rPr lang="th-TH" sz="20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1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th-TH" sz="4400" dirty="0"/>
              <a:t>2. การจําแนกประเภทของ </a:t>
            </a:r>
            <a:r>
              <a:rPr lang="en-US" sz="4400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 dirty="0"/>
              <a:t>	2.1</a:t>
            </a:r>
            <a:r>
              <a:rPr lang="th-TH" dirty="0"/>
              <a:t> การจําแนกจาก </a:t>
            </a:r>
            <a:r>
              <a:rPr lang="en-US" dirty="0"/>
              <a:t>Shutter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b="1" dirty="0"/>
              <a:t>2.2 </a:t>
            </a:r>
            <a:r>
              <a:rPr lang="th-TH" dirty="0"/>
              <a:t>การจําแนกจาก </a:t>
            </a:r>
            <a:r>
              <a:rPr lang="en-US" dirty="0"/>
              <a:t>Chroma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b="1" dirty="0"/>
              <a:t>2.3</a:t>
            </a:r>
            <a:r>
              <a:rPr lang="th-TH" dirty="0"/>
              <a:t> การจําแนกจาก </a:t>
            </a:r>
            <a:r>
              <a:rPr lang="en-US" dirty="0"/>
              <a:t>Mechanism structure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61" b="-10000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building, boat, old&#10;&#10;Description automatically generated">
            <a:extLst>
              <a:ext uri="{FF2B5EF4-FFF2-40B4-BE49-F238E27FC236}">
                <a16:creationId xmlns:a16="http://schemas.microsoft.com/office/drawing/2014/main" id="{882658DF-AAD5-A304-F1D2-38C668F0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63557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2942"/>
            <a:ext cx="10601131" cy="4878464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โดยทั่วไปแล้วการจำแนกประเภทสามารถจำแนกได้จากหลายแง่มุมซึ่ง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ก็ไม่ต่างกัน  โดยรายงานเล่มนี้จะกล่าวถึง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จากการจำแนกแบบโครงสร้างเป็นพิเศษ (เนื่องจากสอดคล้องกับหัวข้อรายงาน)  ส่วนการจำแนกในแง่มุมต่าง ๆ จะถูกกล่าวถึงเพียงเพื่อ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เสริม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ให้มองเห็นภาพกว้างของ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การรู้เรื่องเหล่านี้จะช่วยทำให้เลือกใช้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ได้ตรงประเภทกับโจทย์ที่ต้องการใช้งาน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2.1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Shutter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มี 2 ประเภท ได้แก่</a:t>
            </a:r>
            <a:endParaRPr lang="th-TH" sz="1800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E509B02-23E2-215D-7E0E-CD1FB838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73" y="2981785"/>
            <a:ext cx="2151216" cy="215121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1026AD1-6572-6C49-41DD-41E140C1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20" y="2980078"/>
            <a:ext cx="2151216" cy="2151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E4459-468F-C27A-CBD2-B53353122A38}"/>
              </a:ext>
            </a:extLst>
          </p:cNvPr>
          <p:cNvSpPr txBox="1"/>
          <p:nvPr/>
        </p:nvSpPr>
        <p:spPr>
          <a:xfrm>
            <a:off x="3493909" y="5131294"/>
            <a:ext cx="1764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Rolling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hutter </a:t>
            </a:r>
            <a:endParaRPr lang="th-TH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C4CE3-5695-E0EC-0773-CDB88DBBBA9C}"/>
              </a:ext>
            </a:extLst>
          </p:cNvPr>
          <p:cNvSpPr txBox="1"/>
          <p:nvPr/>
        </p:nvSpPr>
        <p:spPr>
          <a:xfrm>
            <a:off x="6288377" y="5089744"/>
            <a:ext cx="2211086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/>
              <a:t>Global shutter</a:t>
            </a:r>
            <a:endParaRPr lang="th-TH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77710-95EC-0E75-1DDE-1D124161027A}"/>
              </a:ext>
            </a:extLst>
          </p:cNvPr>
          <p:cNvSpPr txBox="1"/>
          <p:nvPr/>
        </p:nvSpPr>
        <p:spPr>
          <a:xfrm>
            <a:off x="291660" y="6464121"/>
            <a:ext cx="526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</a:t>
            </a:r>
            <a:r>
              <a:rPr lang="th-TH" sz="1400" dirty="0"/>
              <a:t>เพื่อให้ภาพอนิเมชั่น 2 ภาพข้างบนเคลื่อนไหว กรุณาเปิดเวอร์ชัน </a:t>
            </a:r>
            <a:r>
              <a:rPr lang="en-US" sz="1400" dirty="0"/>
              <a:t>.</a:t>
            </a:r>
            <a:r>
              <a:rPr lang="en-US" sz="1400" dirty="0" err="1"/>
              <a:t>pttx</a:t>
            </a:r>
            <a:r>
              <a:rPr lang="en-US" sz="1400" dirty="0"/>
              <a:t> </a:t>
            </a:r>
            <a:r>
              <a:rPr lang="th-TH" sz="1400" dirty="0"/>
              <a:t>ใน </a:t>
            </a:r>
            <a:r>
              <a:rPr lang="en-US" sz="1400" dirty="0"/>
              <a:t>MS Power Point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68335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942"/>
            <a:ext cx="10515600" cy="510928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</a:rPr>
              <a:t>2.2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Chroma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คำว่า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hroma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หมายถึงความเข้มของแสง โดยจำแนกได้ 2 ประเภท ได้แก่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ความแตกต่างของทั้งสองคือประเภท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จะมีชั้นพิเศษเพิ่มเติมที่ตั้งอยู่ข้างล่าง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icro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ซึ่งชั้นดังกล่าวมีชื่อว่า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2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3" descr="Mono vs color sensor with bayer pattern diagram">
            <a:extLst>
              <a:ext uri="{FF2B5EF4-FFF2-40B4-BE49-F238E27FC236}">
                <a16:creationId xmlns:a16="http://schemas.microsoft.com/office/drawing/2014/main" id="{1ABF5619-9998-D1D2-E1A0-C19A9543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3012" r="2299" b="41075"/>
          <a:stretch/>
        </p:blipFill>
        <p:spPr bwMode="auto">
          <a:xfrm>
            <a:off x="2844222" y="1913046"/>
            <a:ext cx="6503556" cy="30319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4ABB3-E8C1-1E11-5BF1-9CE95598C0E7}"/>
              </a:ext>
            </a:extLst>
          </p:cNvPr>
          <p:cNvSpPr txBox="1"/>
          <p:nvPr/>
        </p:nvSpPr>
        <p:spPr>
          <a:xfrm>
            <a:off x="3784476" y="4989853"/>
            <a:ext cx="462304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ประเภท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</a:t>
            </a:r>
          </a:p>
        </p:txBody>
      </p:sp>
    </p:spTree>
    <p:extLst>
      <p:ext uri="{BB962C8B-B14F-4D97-AF65-F5344CB8AC3E}">
        <p14:creationId xmlns:p14="http://schemas.microsoft.com/office/powerpoint/2010/main" val="153314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2.3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Mechanism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structure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การจำแนกจากโครงสร้างการทำงานนั้นจำแนกได้หลายประเภท แต่มี 2 ประเภทหลัก ๆ ซึ่งเป็นที่รู้จัก ได้แก่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CCD (Charge Couple Device)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</a:t>
            </a:r>
          </a:p>
          <a:p>
            <a:pPr marL="5143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image sensor (Charge Couple Device image sensor)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inned photo-diode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เป็นตัวรับโฟตอน (แสง) และมี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เป็นสวิตช์สำหรับการส่งถ่ายอิเล็กตรอน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ระหว่างแถว การส่งถ่ายอิเล็กตรอนนั้น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จะใช้สนามไฟฟ้าไปยังจุดที่เหมาะสมของ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ทำให้โฟตอนถูกเคลื่อนจากแถวบนสุดไปยังแถวล่างสุด  เทคนิคที่ใช้สนามไฟฟ้าข้างต้นนั้นมีชื่อว่า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ucket brigade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ส่วนการแปลงอิเล็กตรอนหรือกระแสไฟฟ้าให้เป็นแรงดันไฟฟ้านั้นจะถูกแปลงโดย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transimpedance amplifier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3E5EF3-AEF9-9092-1C4E-CC7919E9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178" y="4465279"/>
            <a:ext cx="4342551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2.2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th-TH" sz="1100" dirty="0"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h-TH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เกร็ดความรู้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ในปี 2015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Sony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ได้ประกาศแผนหยุดผลิต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image sensor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และจะหมดระยะสนับสนุนในปี 2026</a:t>
            </a:r>
            <a:endParaRPr kumimoji="0" lang="th-TH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73D9D42-DAAB-DD1C-A3D2-B6D51C70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1" y="3526654"/>
            <a:ext cx="4472977" cy="3092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84202-825F-4F27-EED2-D386BE70FCB2}"/>
              </a:ext>
            </a:extLst>
          </p:cNvPr>
          <p:cNvSpPr txBox="1"/>
          <p:nvPr/>
        </p:nvSpPr>
        <p:spPr>
          <a:xfrm>
            <a:off x="6005743" y="6392376"/>
            <a:ext cx="618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9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marL="5143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ในปี 2000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ให้ประสิทธิภาพเทียบเคียงกับ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แต่ภายหลังจากนั้น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ให้ประสิทธิภาพที่สูงกว่าและครองความนิยมกับส่วนแบ่งการตลาดมากกว่า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สำหรับเนื้อหารายละเอียดมากกว่านี้ของ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นั้นจะถูกกล่าวถึงในหัวข้อที่ 3 ต่อไป </a:t>
            </a:r>
            <a:endParaRPr lang="th-T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DE1889B-2651-94CC-A8FF-80FC5053B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97" y="2468810"/>
            <a:ext cx="3565405" cy="286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1DF79-B8E4-3A3B-A5D6-2F69504BD004}"/>
              </a:ext>
            </a:extLst>
          </p:cNvPr>
          <p:cNvSpPr txBox="1"/>
          <p:nvPr/>
        </p:nvSpPr>
        <p:spPr>
          <a:xfrm>
            <a:off x="4421448" y="5587504"/>
            <a:ext cx="3349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2.3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7B09A0-6632-3B41-890E-BE136320D507}"/>
                  </a:ext>
                </a:extLst>
              </p14:cNvPr>
              <p14:cNvContentPartPr/>
              <p14:nvPr/>
            </p14:nvContentPartPr>
            <p14:xfrm>
              <a:off x="6116218" y="10562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7B09A0-6632-3B41-890E-BE136320D5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7218" y="10472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38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sz="6000" dirty="0"/>
              <a:t>3. </a:t>
            </a:r>
            <a:r>
              <a:rPr lang="en-US" sz="4400" dirty="0"/>
              <a:t>APS (Active Pixel Sensor)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1" y="2443313"/>
            <a:ext cx="89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	</a:t>
            </a:r>
            <a:r>
              <a:rPr lang="th-TH" sz="2800" b="1" dirty="0"/>
              <a:t>3.1</a:t>
            </a:r>
            <a:r>
              <a:rPr lang="th-TH" sz="2800" dirty="0"/>
              <a:t> วง</a:t>
            </a:r>
            <a:r>
              <a:rPr lang="th-TH" sz="2800" dirty="0">
                <a:effectLst/>
                <a:latin typeface="Arial" panose="020B0604020202020204" pitchFamily="34" charset="0"/>
              </a:rPr>
              <a:t>จรภายใน </a:t>
            </a:r>
            <a:r>
              <a:rPr lang="en-US" sz="2800" dirty="0">
                <a:effectLst/>
                <a:latin typeface="Arial" panose="020B0604020202020204" pitchFamily="34" charset="0"/>
              </a:rPr>
              <a:t>Pixel </a:t>
            </a:r>
            <a:r>
              <a:rPr lang="th-TH" sz="2800" dirty="0">
                <a:effectLst/>
                <a:latin typeface="Arial" panose="020B0604020202020204" pitchFamily="34" charset="0"/>
              </a:rPr>
              <a:t>ของ </a:t>
            </a:r>
            <a:r>
              <a:rPr lang="en-US" sz="2800" dirty="0">
                <a:effectLst/>
                <a:latin typeface="Arial" panose="020B0604020202020204" pitchFamily="34" charset="0"/>
              </a:rPr>
              <a:t>APS (Active Pixel Sensor) </a:t>
            </a:r>
            <a:endParaRPr lang="th-TH" sz="2800" dirty="0"/>
          </a:p>
          <a:p>
            <a:pPr marL="0" indent="0">
              <a:buNone/>
            </a:pPr>
            <a:r>
              <a:rPr lang="th-TH" sz="2800" dirty="0"/>
              <a:t>	</a:t>
            </a:r>
            <a:r>
              <a:rPr lang="th-TH" sz="2800" b="1" dirty="0"/>
              <a:t>3.2</a:t>
            </a:r>
            <a:r>
              <a:rPr lang="th-TH" sz="2800" dirty="0"/>
              <a:t> </a:t>
            </a:r>
            <a:r>
              <a:rPr lang="th-TH" sz="2800" dirty="0">
                <a:effectLst/>
                <a:latin typeface="Arial" panose="020B0604020202020204" pitchFamily="34" charset="0"/>
              </a:rPr>
              <a:t>โครงสร้างลําดับชั้น</a:t>
            </a:r>
            <a:endParaRPr lang="th-TH" sz="2800" dirty="0"/>
          </a:p>
          <a:p>
            <a:pPr marL="0" indent="0">
              <a:buNone/>
            </a:pPr>
            <a:r>
              <a:rPr lang="th-TH" sz="2800" dirty="0"/>
              <a:t>	</a:t>
            </a:r>
            <a:r>
              <a:rPr lang="th-TH" sz="2800" b="1" dirty="0"/>
              <a:t>3.3</a:t>
            </a:r>
            <a:r>
              <a:rPr lang="th-TH" sz="2800" dirty="0"/>
              <a:t> </a:t>
            </a:r>
            <a:r>
              <a:rPr lang="th-TH" sz="2800" dirty="0">
                <a:effectLst/>
                <a:latin typeface="Arial" panose="020B0604020202020204" pitchFamily="34" charset="0"/>
              </a:rPr>
              <a:t>เพิ่มเติมสําหรับ </a:t>
            </a:r>
            <a:r>
              <a:rPr lang="en-US" sz="2800" dirty="0">
                <a:effectLst/>
                <a:latin typeface="Arial" panose="020B0604020202020204" pitchFamily="34" charset="0"/>
              </a:rPr>
              <a:t>APS (Active Pixel  Sensor)</a:t>
            </a:r>
            <a:endParaRPr lang="en-US" sz="2800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000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usy city street&#10;&#10;Description automatically generated with medium confidence">
            <a:extLst>
              <a:ext uri="{FF2B5EF4-FFF2-40B4-BE49-F238E27FC236}">
                <a16:creationId xmlns:a16="http://schemas.microsoft.com/office/drawing/2014/main" id="{C51F3346-E0E9-66BA-64F8-15A62256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635571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F49D2-AE25-56E6-8078-8D17F5B228FD}"/>
              </a:ext>
            </a:extLst>
          </p:cNvPr>
          <p:cNvSpPr txBox="1">
            <a:spLocks/>
          </p:cNvSpPr>
          <p:nvPr/>
        </p:nvSpPr>
        <p:spPr>
          <a:xfrm>
            <a:off x="5584055" y="6402566"/>
            <a:ext cx="6607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https://www.flickr.com/photos/91981316@N06/47669702982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2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1926</Words>
  <Application>Microsoft Office PowerPoint</Application>
  <PresentationFormat>Widescreen</PresentationFormat>
  <Paragraphs>196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Tahoma</vt:lpstr>
      <vt:lpstr>Times New Roman</vt:lpstr>
      <vt:lpstr>Office Theme</vt:lpstr>
      <vt:lpstr>เซนเซอร์แอคทีฟพิกเซล (Active Pixel Sensor)</vt:lpstr>
      <vt:lpstr>Outline</vt:lpstr>
      <vt:lpstr>1. Image sensor คืออะไร?</vt:lpstr>
      <vt:lpstr>2. การจําแนกประเภทของ Image sensor</vt:lpstr>
      <vt:lpstr>2. การจำแนกประเภทของ Image sensor</vt:lpstr>
      <vt:lpstr>2. การจำแนกประเภทของ Image sensor</vt:lpstr>
      <vt:lpstr>2. การจำแนกประเภทของ Image sensor</vt:lpstr>
      <vt:lpstr>2. การจำแนกประเภทของ Image sensor</vt:lpstr>
      <vt:lpstr>3. APS (Active Pixel Sensor)</vt:lpstr>
      <vt:lpstr>3. APS (Active Pixel Sensor)</vt:lpstr>
      <vt:lpstr>3. APS (Active Pixel Sensor)</vt:lpstr>
      <vt:lpstr>3. APS (Active Pixel Sensor)</vt:lpstr>
      <vt:lpstr>3. APS (Active Pixel Sensor)</vt:lpstr>
      <vt:lpstr>4. Quantum efficiency</vt:lpstr>
      <vt:lpstr>4.1 Quantum efficiency : วัดประสิทธิภาพการแปลงโฟตอนเป็นอิเล็กตรอน</vt:lpstr>
      <vt:lpstr>4.2 Quantum efficiency : หาอิเล็กตรอน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     (The Computer Perspective and Application from Image Sensor)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เซนเซอร์แอคทีฟพิกเซล (Active Pixel Sensor)</dc:title>
  <dc:creator>Kao</dc:creator>
  <cp:lastModifiedBy>Kao</cp:lastModifiedBy>
  <cp:revision>19</cp:revision>
  <dcterms:created xsi:type="dcterms:W3CDTF">2023-01-24T22:27:04Z</dcterms:created>
  <dcterms:modified xsi:type="dcterms:W3CDTF">2025-07-08T09:25:11Z</dcterms:modified>
</cp:coreProperties>
</file>